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8" r:id="rId10"/>
    <p:sldId id="269" r:id="rId11"/>
    <p:sldId id="265" r:id="rId12"/>
    <p:sldId id="266" r:id="rId13"/>
    <p:sldId id="267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2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F0D5B-3833-254F-A96E-6B288AEE1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3AA440-859A-1D45-B500-F7FBDCD98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8CE827-CF80-C446-AE38-2AE2B8969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E84E-848F-7A4E-B448-D1C112B3B8D6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7299D2-A491-1C4E-BC79-CCE2AE6DC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E95762-2E02-D345-8620-8B892DD6A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37D0-D619-4941-8CDC-D3FF06BAB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468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54199-F1E0-5944-BB9C-C3BCFDE77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7605E8-A498-E44C-A7F8-87D217D88B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EA36E1-7EA5-F74F-8DA1-93DF06F8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E84E-848F-7A4E-B448-D1C112B3B8D6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0CE251-F448-DE4F-B743-FD5EA4515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64923B-8E8D-4744-84BE-8DD4C1A3B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37D0-D619-4941-8CDC-D3FF06BAB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51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39BB9D2-8005-C241-94E6-2A4C707B59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AB4560-BCF6-014D-ABB9-BF8C42D83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6218A8-07FB-8F4E-83A4-9D4D0B10D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E84E-848F-7A4E-B448-D1C112B3B8D6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B798ED-0D67-A74D-9FFB-5347317AF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0ECD58-222B-7947-AA1A-4536F8584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37D0-D619-4941-8CDC-D3FF06BAB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11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9369A7-88F2-1C41-BFE7-39F4C63B2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0708C0-13FF-9A48-A736-1A3CE4C9E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53F823-4D58-024B-8735-719329199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E84E-848F-7A4E-B448-D1C112B3B8D6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54351F-A61E-3F42-B19D-CC85ADE9C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2BBE50-279F-C14D-8DDD-FF406C8B4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37D0-D619-4941-8CDC-D3FF06BAB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50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C7629-0477-A04D-87C9-3AF1C4551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F584A5-8CD5-E840-A1CE-FDD866964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7B87C8-87DC-ED4E-8605-36492F74E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E84E-848F-7A4E-B448-D1C112B3B8D6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70207F-0ECC-C642-9A04-E18B91266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88FDEC-3F36-D744-8B64-F036C0240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37D0-D619-4941-8CDC-D3FF06BAB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18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B5010-09F5-CF4C-B028-EE3C13DA3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4D7F29-256F-F742-9665-04572ED05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80BE41-5AB8-B54C-8F1E-0E3EE3B93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E19851-85A6-4A41-99B5-AB1D4161C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E84E-848F-7A4E-B448-D1C112B3B8D6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C72515-5525-7A41-9FED-EFFCEB7F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FCA41B-5C9D-0D45-BB7B-D2BC4282A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37D0-D619-4941-8CDC-D3FF06BAB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695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FE7BA-2FB1-5545-8AED-C46312508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7ABD2B-B3D2-7343-AC8C-0D4A8B7FB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9E5982-F3A7-0E4F-B9C9-C3A44CEA79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095155-0815-8346-9A56-6FAC7C4AA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749DA75-C801-9044-8FAB-17C0CCB6A0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636A70-5E02-2042-B49A-4FAE40051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E84E-848F-7A4E-B448-D1C112B3B8D6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E65830-DC78-C440-8217-0B36F7FC1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F326C63-FCC9-D44D-A345-4E9A81C82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37D0-D619-4941-8CDC-D3FF06BAB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11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469EA6-3BB1-5E48-ABB0-389BC330C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E84EBB-A52B-3449-BBD7-197B04435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E84E-848F-7A4E-B448-D1C112B3B8D6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12EB3F-36EB-D74D-9486-4737101AC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4D373DC-C258-2E43-8D94-53A9640D8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37D0-D619-4941-8CDC-D3FF06BAB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85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14978CA-E0EF-A342-B72B-B9A51F0BF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E84E-848F-7A4E-B448-D1C112B3B8D6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E831F78-2DBF-6545-81EC-EF86B05EC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72EBFA-DC6A-8D41-AA42-CD4C20E76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37D0-D619-4941-8CDC-D3FF06BAB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7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A7B7B-4598-E84F-9617-ED161C197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B44619-B886-6640-A5B9-5A7288B28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0C3878-B47A-3E44-A95F-21644A39E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B2A864-E7A7-3949-AEF5-B609470C5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E84E-848F-7A4E-B448-D1C112B3B8D6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C57684-6F70-3140-8AD3-B4CC15447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1123ED-E98C-864F-A473-4EEA2912B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37D0-D619-4941-8CDC-D3FF06BAB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83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F3861F-F571-CF4C-A875-DB12CFE98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2D384B6-2E45-5845-95E8-74BE02F48B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272110-470E-B042-9E32-7494E17D9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67D9CE-6BDF-A447-BFCA-1FFCEC92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E84E-848F-7A4E-B448-D1C112B3B8D6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632778-48E5-EE40-8DCC-31E1AFA11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007803-6563-914B-810A-9F5B47F9F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37D0-D619-4941-8CDC-D3FF06BAB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458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9CA8BE-EA9D-6F4F-BC53-CDC564D62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022072-7B0E-1C47-9F6B-2DC0E6D89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5F2B91-9C90-A744-9B74-0336E5270C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AE84E-848F-7A4E-B448-D1C112B3B8D6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375677-CBA5-114A-8976-911A29270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702517-52F8-A244-8EA2-C51F54AC37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F37D0-D619-4941-8CDC-D3FF06BAB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4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1848" y="170080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Lecture 1</a:t>
            </a:r>
            <a:r>
              <a:rPr lang="ru-RU" dirty="0"/>
              <a:t>3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Harvard architecture</a:t>
            </a:r>
            <a:br>
              <a:rPr lang="en-US" dirty="0"/>
            </a:br>
            <a:r>
              <a:rPr lang="en-US" dirty="0" err="1"/>
              <a:t>Coccone</a:t>
            </a:r>
            <a:r>
              <a:rPr lang="en-US" dirty="0"/>
              <a:t> OS demonstrator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7648" y="3429000"/>
            <a:ext cx="6400800" cy="2736304"/>
          </a:xfrm>
        </p:spPr>
        <p:txBody>
          <a:bodyPr>
            <a:normAutofit/>
          </a:bodyPr>
          <a:lstStyle/>
          <a:p>
            <a:r>
              <a:rPr lang="en-US" dirty="0"/>
              <a:t>Computing platforms</a:t>
            </a:r>
          </a:p>
          <a:p>
            <a:r>
              <a:rPr lang="en-US" dirty="0"/>
              <a:t>Novosibirsk State University</a:t>
            </a:r>
            <a:br>
              <a:rPr lang="en-US" dirty="0"/>
            </a:br>
            <a:r>
              <a:rPr lang="en-US" dirty="0"/>
              <a:t>University of Hertfordshire</a:t>
            </a:r>
          </a:p>
          <a:p>
            <a:r>
              <a:rPr lang="en-US" dirty="0"/>
              <a:t>D. Irtegov, </a:t>
            </a:r>
            <a:r>
              <a:rPr lang="en-US" dirty="0" err="1"/>
              <a:t>A.Shafarenko</a:t>
            </a:r>
            <a:endParaRPr lang="en-US" dirty="0"/>
          </a:p>
          <a:p>
            <a:r>
              <a:rPr lang="en-US"/>
              <a:t>2018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912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54343-F057-0241-96CE-0227E9814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copy data from OS to user bank?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2892D0-3FC1-F143-993A-9A0540ADC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" dirty="0"/>
              <a:t>297 	</a:t>
            </a:r>
            <a:r>
              <a:rPr lang="en" dirty="0" err="1"/>
              <a:t>ldi</a:t>
            </a:r>
            <a:r>
              <a:rPr lang="en" dirty="0"/>
              <a:t> r2,data.KBusr 	# memory bank </a:t>
            </a:r>
          </a:p>
          <a:p>
            <a:pPr marL="0" indent="0">
              <a:buNone/>
            </a:pPr>
            <a:r>
              <a:rPr lang="en" dirty="0"/>
              <a:t>298 	</a:t>
            </a:r>
            <a:r>
              <a:rPr lang="en" dirty="0" err="1"/>
              <a:t>ld</a:t>
            </a:r>
            <a:r>
              <a:rPr lang="en" dirty="0"/>
              <a:t> r2,r2 		# r2=memory bank </a:t>
            </a:r>
          </a:p>
          <a:p>
            <a:pPr marL="0" indent="0">
              <a:buNone/>
            </a:pPr>
            <a:r>
              <a:rPr lang="en" dirty="0"/>
              <a:t>299 </a:t>
            </a:r>
          </a:p>
          <a:p>
            <a:pPr marL="0" indent="0">
              <a:buNone/>
            </a:pPr>
            <a:r>
              <a:rPr lang="en" dirty="0"/>
              <a:t>300 	</a:t>
            </a:r>
            <a:r>
              <a:rPr lang="en" dirty="0" err="1"/>
              <a:t>ldi</a:t>
            </a:r>
            <a:r>
              <a:rPr lang="en" dirty="0"/>
              <a:t> r0,MMU 		#r0-&gt; MMU I/O </a:t>
            </a:r>
            <a:r>
              <a:rPr lang="en" dirty="0" err="1"/>
              <a:t>reg</a:t>
            </a:r>
            <a:endParaRPr lang="en" dirty="0"/>
          </a:p>
          <a:p>
            <a:pPr marL="0" indent="0">
              <a:buNone/>
            </a:pPr>
            <a:r>
              <a:rPr lang="en" dirty="0"/>
              <a:t>301 	</a:t>
            </a:r>
            <a:r>
              <a:rPr lang="en" dirty="0" err="1"/>
              <a:t>st</a:t>
            </a:r>
            <a:r>
              <a:rPr lang="en" dirty="0"/>
              <a:t> r0,r2 		# set data memory bank </a:t>
            </a:r>
          </a:p>
          <a:p>
            <a:pPr marL="0" indent="0">
              <a:buNone/>
            </a:pPr>
            <a:r>
              <a:rPr lang="en" dirty="0"/>
              <a:t>302 </a:t>
            </a:r>
          </a:p>
          <a:p>
            <a:pPr marL="0" indent="0">
              <a:buNone/>
            </a:pPr>
            <a:r>
              <a:rPr lang="en" dirty="0"/>
              <a:t>303 	</a:t>
            </a:r>
            <a:r>
              <a:rPr lang="en" dirty="0" err="1"/>
              <a:t>st</a:t>
            </a:r>
            <a:r>
              <a:rPr lang="en" dirty="0"/>
              <a:t> r1,r3 		# set data memory bank </a:t>
            </a:r>
          </a:p>
          <a:p>
            <a:pPr marL="0" indent="0">
              <a:buNone/>
            </a:pPr>
            <a:r>
              <a:rPr lang="en" dirty="0"/>
              <a:t>304 	</a:t>
            </a:r>
            <a:r>
              <a:rPr lang="en" dirty="0" err="1"/>
              <a:t>inc</a:t>
            </a:r>
            <a:r>
              <a:rPr lang="en" dirty="0"/>
              <a:t> r1 			# advance buffer pointer </a:t>
            </a:r>
          </a:p>
          <a:p>
            <a:pPr marL="0" indent="0">
              <a:buNone/>
            </a:pPr>
            <a:r>
              <a:rPr lang="en" dirty="0"/>
              <a:t>305 </a:t>
            </a:r>
          </a:p>
          <a:p>
            <a:pPr marL="0" indent="0">
              <a:buNone/>
            </a:pPr>
            <a:r>
              <a:rPr lang="en" dirty="0"/>
              <a:t>306 	</a:t>
            </a:r>
            <a:r>
              <a:rPr lang="en" dirty="0" err="1"/>
              <a:t>clr</a:t>
            </a:r>
            <a:r>
              <a:rPr lang="en" dirty="0"/>
              <a:t> r2 			# MMU reset to page 0 </a:t>
            </a:r>
          </a:p>
          <a:p>
            <a:pPr marL="0" indent="0">
              <a:buNone/>
            </a:pPr>
            <a:r>
              <a:rPr lang="en" dirty="0"/>
              <a:t>307 	</a:t>
            </a:r>
            <a:r>
              <a:rPr lang="en" dirty="0" err="1"/>
              <a:t>st</a:t>
            </a:r>
            <a:r>
              <a:rPr lang="en" dirty="0"/>
              <a:t> r0,r2 		#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513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481F2C-4E08-DE48-80C5-8859E2A69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how to actually switch banks?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73770E-704F-2F41-8456-F1A71C3E0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write to bank selector, this is indirect jump (PC now points to different bank but to same position in the bank)</a:t>
            </a:r>
          </a:p>
          <a:p>
            <a:r>
              <a:rPr lang="en-US" dirty="0"/>
              <a:t>One solution: place a same piece of code in every bank</a:t>
            </a:r>
          </a:p>
          <a:p>
            <a:r>
              <a:rPr lang="en-US" dirty="0"/>
              <a:t>This code will handle bank switching </a:t>
            </a:r>
          </a:p>
          <a:p>
            <a:r>
              <a:rPr lang="en-US" dirty="0"/>
              <a:t>This approach is used in many 8-bit CPU with memory banks</a:t>
            </a:r>
          </a:p>
          <a:p>
            <a:r>
              <a:rPr lang="en-US" dirty="0"/>
              <a:t>Actually, this is used in many OS for 32- and 64-bit CPUs.  A</a:t>
            </a:r>
          </a:p>
          <a:p>
            <a:r>
              <a:rPr lang="en-US" dirty="0"/>
              <a:t>All OS for x86 are using this approach (OS kernel is mapped to same addresses in all processes)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5342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EF550-DE6D-4D46-902E-B3E2B42CA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how actually change bits 4-6 of PS?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01E784-97D4-FE4D-815B-B72E6FBB6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know only two instructions that load and store full PS register: </a:t>
            </a:r>
            <a:br>
              <a:rPr lang="en-US" dirty="0"/>
            </a:br>
            <a:r>
              <a:rPr lang="en-US" i="1" dirty="0" err="1"/>
              <a:t>ioi</a:t>
            </a:r>
            <a:r>
              <a:rPr lang="en-US" dirty="0"/>
              <a:t> and </a:t>
            </a:r>
            <a:r>
              <a:rPr lang="en-US" i="1" dirty="0" err="1"/>
              <a:t>rti</a:t>
            </a:r>
            <a:endParaRPr lang="en-US" i="1" dirty="0"/>
          </a:p>
          <a:p>
            <a:r>
              <a:rPr lang="en-US" dirty="0"/>
              <a:t>We can use </a:t>
            </a:r>
            <a:r>
              <a:rPr lang="en-US" i="1" dirty="0" err="1"/>
              <a:t>rti</a:t>
            </a:r>
            <a:r>
              <a:rPr lang="en-US" dirty="0"/>
              <a:t> to put arbitrary value in PS (</a:t>
            </a:r>
            <a:r>
              <a:rPr lang="en-US" i="1" dirty="0"/>
              <a:t>push</a:t>
            </a:r>
            <a:r>
              <a:rPr lang="en-US" dirty="0"/>
              <a:t> it and then </a:t>
            </a:r>
            <a:r>
              <a:rPr lang="en-US" i="1" dirty="0" err="1"/>
              <a:t>rti</a:t>
            </a:r>
            <a:r>
              <a:rPr lang="en-US" dirty="0"/>
              <a:t>)</a:t>
            </a:r>
          </a:p>
          <a:p>
            <a:r>
              <a:rPr lang="en-US" dirty="0"/>
              <a:t>But </a:t>
            </a:r>
            <a:r>
              <a:rPr lang="en-US" i="1" dirty="0" err="1"/>
              <a:t>rti</a:t>
            </a:r>
            <a:r>
              <a:rPr lang="en-US" dirty="0"/>
              <a:t> is also a control transfer </a:t>
            </a:r>
            <a:br>
              <a:rPr lang="en-US" dirty="0"/>
            </a:br>
            <a:r>
              <a:rPr lang="en-US" dirty="0"/>
              <a:t>(considering a previous slide, this is good!)</a:t>
            </a:r>
          </a:p>
          <a:p>
            <a:r>
              <a:rPr lang="en-US" dirty="0"/>
              <a:t>And you can use </a:t>
            </a:r>
            <a:r>
              <a:rPr lang="en-US" dirty="0" err="1"/>
              <a:t>ioi</a:t>
            </a:r>
            <a:r>
              <a:rPr lang="en-US" dirty="0"/>
              <a:t> to call procedures in other banks </a:t>
            </a:r>
            <a:br>
              <a:rPr lang="en-US" dirty="0"/>
            </a:br>
            <a:r>
              <a:rPr lang="en-US" dirty="0"/>
              <a:t>(just place right PS value at vector 0!)</a:t>
            </a:r>
          </a:p>
          <a:p>
            <a:r>
              <a:rPr lang="en-US" dirty="0"/>
              <a:t>(Actually, many OSes use software interrupts for system calls)</a:t>
            </a:r>
          </a:p>
          <a:p>
            <a:r>
              <a:rPr lang="en-US" dirty="0"/>
              <a:t>Also, special instruction </a:t>
            </a:r>
            <a:r>
              <a:rPr lang="en-US" dirty="0" err="1"/>
              <a:t>osix</a:t>
            </a:r>
            <a:r>
              <a:rPr lang="en-US" dirty="0"/>
              <a:t> with single operand (equivalent to </a:t>
            </a:r>
            <a:r>
              <a:rPr lang="en-US" dirty="0" err="1"/>
              <a:t>ioi</a:t>
            </a:r>
            <a:r>
              <a:rPr lang="en-US" dirty="0"/>
              <a:t> to vector 0, but bits 0-6 of new PS are taken from the operand)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120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10DFD-C12A-E047-BFF4-CB0ACA4B0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how interrupts work in multibank system?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79EDDA-9DFE-344C-8031-E8B2E6009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Where interrupt vectors are placed? </a:t>
            </a:r>
          </a:p>
          <a:p>
            <a:r>
              <a:rPr lang="en-US" dirty="0"/>
              <a:t>What happens to the stack?</a:t>
            </a:r>
          </a:p>
          <a:p>
            <a:r>
              <a:rPr lang="en-US" dirty="0" err="1"/>
              <a:t>Coccone</a:t>
            </a:r>
            <a:r>
              <a:rPr lang="en-US" dirty="0"/>
              <a:t> always takes interrupt vectors from bank 0</a:t>
            </a:r>
          </a:p>
          <a:p>
            <a:r>
              <a:rPr lang="en-US" dirty="0"/>
              <a:t>But the vector contains a bank selector, so the handler can be placed in different bank!</a:t>
            </a:r>
          </a:p>
          <a:p>
            <a:r>
              <a:rPr lang="en-US" dirty="0" err="1"/>
              <a:t>Coccone</a:t>
            </a:r>
            <a:r>
              <a:rPr lang="en-US" dirty="0"/>
              <a:t> stack pointer is </a:t>
            </a:r>
            <a:r>
              <a:rPr lang="en-US" i="1" dirty="0"/>
              <a:t>shadowed</a:t>
            </a:r>
          </a:p>
          <a:p>
            <a:r>
              <a:rPr lang="en-US" dirty="0"/>
              <a:t>There are actually 8 stack pointers, one for every bank</a:t>
            </a:r>
            <a:br>
              <a:rPr lang="en-US" dirty="0"/>
            </a:br>
            <a:r>
              <a:rPr lang="en-US" dirty="0"/>
              <a:t>==one per process</a:t>
            </a:r>
          </a:p>
          <a:p>
            <a:r>
              <a:rPr lang="en-US" dirty="0"/>
              <a:t>But during interrupts, SP[0] is always used, so placing ISR in other banks require extra work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9546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9F1A1-8748-D84D-A89F-4274A099C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</a:t>
            </a:r>
            <a:r>
              <a:rPr lang="en-US" dirty="0" err="1"/>
              <a:t>osix</a:t>
            </a:r>
            <a:r>
              <a:rPr lang="en-US" dirty="0"/>
              <a:t> and </a:t>
            </a:r>
            <a:r>
              <a:rPr lang="en-US" dirty="0" err="1"/>
              <a:t>rti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4B818E-8396-7441-A2A3-4EC1D77D5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 err="1"/>
              <a:t>osix</a:t>
            </a:r>
            <a:r>
              <a:rPr lang="en-US" dirty="0"/>
              <a:t> can select target bank and set flags in PS</a:t>
            </a:r>
          </a:p>
          <a:p>
            <a:r>
              <a:rPr lang="en-US" dirty="0"/>
              <a:t>Handler in the bank can use flags and conditional branches</a:t>
            </a:r>
            <a:br>
              <a:rPr lang="en-US" dirty="0"/>
            </a:br>
            <a:r>
              <a:rPr lang="en-US" dirty="0"/>
              <a:t>to decode </a:t>
            </a:r>
            <a:r>
              <a:rPr lang="en-US" dirty="0" err="1"/>
              <a:t>syscall</a:t>
            </a:r>
            <a:r>
              <a:rPr lang="en-US" dirty="0"/>
              <a:t> number</a:t>
            </a:r>
          </a:p>
          <a:p>
            <a:r>
              <a:rPr lang="en-US" dirty="0"/>
              <a:t>We can have 4x16=64 useful </a:t>
            </a:r>
            <a:r>
              <a:rPr lang="en-US" dirty="0" err="1"/>
              <a:t>syscalls</a:t>
            </a:r>
            <a:r>
              <a:rPr lang="en-US" dirty="0"/>
              <a:t> (pointing to OS code pages)</a:t>
            </a:r>
          </a:p>
          <a:p>
            <a:r>
              <a:rPr lang="en-US" dirty="0"/>
              <a:t>And also 64 useless </a:t>
            </a:r>
            <a:r>
              <a:rPr lang="en-US" dirty="0" err="1"/>
              <a:t>syscalls</a:t>
            </a:r>
            <a:r>
              <a:rPr lang="en-US" dirty="0"/>
              <a:t> pointing to user code pages</a:t>
            </a:r>
          </a:p>
          <a:p>
            <a:pPr lvl="1"/>
            <a:r>
              <a:rPr lang="en-US" dirty="0"/>
              <a:t>Useless </a:t>
            </a:r>
            <a:r>
              <a:rPr lang="en-US" dirty="0" err="1"/>
              <a:t>syscalls</a:t>
            </a:r>
            <a:r>
              <a:rPr lang="en-US" dirty="0"/>
              <a:t> actually disturb system operation, </a:t>
            </a:r>
            <a:br>
              <a:rPr lang="en-US" dirty="0"/>
            </a:br>
            <a:r>
              <a:rPr lang="en-US" dirty="0"/>
              <a:t>so </a:t>
            </a:r>
            <a:r>
              <a:rPr lang="en-US" dirty="0" err="1"/>
              <a:t>coccone</a:t>
            </a:r>
            <a:r>
              <a:rPr lang="en-US" dirty="0"/>
              <a:t> is not as protected as “real” protected memory systems</a:t>
            </a:r>
          </a:p>
          <a:p>
            <a:r>
              <a:rPr lang="en-US" i="1" dirty="0" err="1"/>
              <a:t>rti</a:t>
            </a:r>
            <a:r>
              <a:rPr lang="en-US" dirty="0"/>
              <a:t> can put arbitrary values to PS on return</a:t>
            </a:r>
          </a:p>
          <a:p>
            <a:r>
              <a:rPr lang="en-US" dirty="0" err="1"/>
              <a:t>Syscalls</a:t>
            </a:r>
            <a:r>
              <a:rPr lang="en-US" dirty="0"/>
              <a:t> can use flags to indicate failure or success</a:t>
            </a:r>
          </a:p>
          <a:p>
            <a:r>
              <a:rPr lang="en-US" dirty="0" err="1"/>
              <a:t>Syscalls</a:t>
            </a:r>
            <a:r>
              <a:rPr lang="en-US" dirty="0"/>
              <a:t> can pass parameters in registers</a:t>
            </a:r>
          </a:p>
          <a:p>
            <a:r>
              <a:rPr lang="en-US" dirty="0"/>
              <a:t>We’ve seen how </a:t>
            </a:r>
            <a:r>
              <a:rPr lang="en-US" dirty="0" err="1"/>
              <a:t>syscalls</a:t>
            </a:r>
            <a:r>
              <a:rPr lang="en-US" dirty="0"/>
              <a:t> can copy data to user space</a:t>
            </a:r>
            <a:r>
              <a:rPr lang="en-US"/>
              <a:t>, </a:t>
            </a:r>
            <a:br>
              <a:rPr lang="en-US"/>
            </a:br>
            <a:r>
              <a:rPr lang="en-US"/>
              <a:t>so </a:t>
            </a:r>
            <a:r>
              <a:rPr lang="en-US" dirty="0"/>
              <a:t>we can pass pointers as parameters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206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2DDFE1-E7BA-E347-822C-D8084FB9E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Harvard version of CdM-8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8B3A76-E2B8-EA42-A721-F57FF29A6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Harvard architecture = separate memory banks for data and instruction</a:t>
            </a:r>
          </a:p>
          <a:p>
            <a:r>
              <a:rPr lang="en-US" dirty="0"/>
              <a:t>Can be implemented as:</a:t>
            </a:r>
          </a:p>
          <a:p>
            <a:pPr lvl="1"/>
            <a:r>
              <a:rPr lang="en-US" dirty="0"/>
              <a:t>One-bit address extension selecting code and data access (cheap and simple)</a:t>
            </a:r>
          </a:p>
          <a:p>
            <a:pPr lvl="1"/>
            <a:r>
              <a:rPr lang="en-US" dirty="0"/>
              <a:t>Separate memory channels (buses) – expensive but boosts performance</a:t>
            </a:r>
          </a:p>
          <a:p>
            <a:pPr lvl="1"/>
            <a:r>
              <a:rPr lang="en-US" dirty="0"/>
              <a:t>Memory buses of different width </a:t>
            </a:r>
            <a:br>
              <a:rPr lang="en-US" dirty="0"/>
            </a:br>
            <a:r>
              <a:rPr lang="en-US" dirty="0"/>
              <a:t>(example: Microchip PIC has 8-bit data and 14-bit instruction memory)</a:t>
            </a:r>
          </a:p>
          <a:p>
            <a:pPr lvl="1"/>
            <a:r>
              <a:rPr lang="en-US" dirty="0"/>
              <a:t>Separate cache channels and caches, probably backed by same main memory</a:t>
            </a:r>
            <a:br>
              <a:rPr lang="en-US" dirty="0"/>
            </a:br>
            <a:r>
              <a:rPr lang="en-US" dirty="0"/>
              <a:t>actually used in some CPU</a:t>
            </a:r>
          </a:p>
          <a:p>
            <a:r>
              <a:rPr lang="en-US" dirty="0"/>
              <a:t>In CdM-8, first approach (bit extension) is used</a:t>
            </a:r>
          </a:p>
          <a:p>
            <a:r>
              <a:rPr lang="en-US" dirty="0"/>
              <a:t>One ISA-level change: </a:t>
            </a:r>
            <a:r>
              <a:rPr lang="en-US" dirty="0" err="1"/>
              <a:t>ldc</a:t>
            </a:r>
            <a:r>
              <a:rPr lang="en-US" dirty="0"/>
              <a:t> (</a:t>
            </a:r>
            <a:r>
              <a:rPr lang="en-US" dirty="0" err="1"/>
              <a:t>LoaD</a:t>
            </a:r>
            <a:r>
              <a:rPr lang="en-US" dirty="0"/>
              <a:t> Constant) instruction to read data from instruction memory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584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6EA742-5FBA-C547-AA26-248F09850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Coccone</a:t>
            </a:r>
            <a:r>
              <a:rPr lang="en-US" dirty="0"/>
              <a:t>: most advanced version of CdM-8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2A69D7-93C5-B04E-8769-00D99C94D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Extension of CdM-8 architecture and schematics intended to demonstrate basic concepts of protected-memory operating systems</a:t>
            </a:r>
          </a:p>
          <a:p>
            <a:r>
              <a:rPr lang="en-US" dirty="0"/>
              <a:t>In second semester we offer team project: actually building OS for this machine</a:t>
            </a:r>
          </a:p>
          <a:p>
            <a:r>
              <a:rPr lang="en-US" dirty="0"/>
              <a:t>But what we need to build an operating system?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193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5EF24-0951-6B46-9100-5DA1C30D8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 (tasks)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854C93-989B-3A4D-8ECA-EE3B85F56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(but not all) modern operating systems have concept of </a:t>
            </a:r>
            <a:r>
              <a:rPr lang="en-US" i="1" dirty="0"/>
              <a:t>process</a:t>
            </a:r>
          </a:p>
          <a:p>
            <a:r>
              <a:rPr lang="en-US" dirty="0"/>
              <a:t>Process is a virtual machine (or a sandbox) with limited access, that runs in isolated memory space</a:t>
            </a:r>
          </a:p>
          <a:p>
            <a:r>
              <a:rPr lang="en-US" dirty="0"/>
              <a:t>Process virtual machine is NOT emulating full access to system hardware (unlike hypervisor virtual machines like VMWare or VirtualBox)</a:t>
            </a:r>
          </a:p>
          <a:p>
            <a:r>
              <a:rPr lang="en-US" dirty="0"/>
              <a:t>All programs you write in C programming course and most other programs you use (including </a:t>
            </a:r>
            <a:r>
              <a:rPr lang="en-US" dirty="0" err="1"/>
              <a:t>CocoIDE</a:t>
            </a:r>
            <a:r>
              <a:rPr lang="en-US" dirty="0"/>
              <a:t>) are designed to be run as processes and use operating system services to access hardware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974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8EE30-9AF9-D045-82DF-24F02E88B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need to protect memory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A70CD5-6825-4E4D-88CE-7C251F521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Essentially, we need to catch every memory access for a running program</a:t>
            </a:r>
          </a:p>
          <a:p>
            <a:r>
              <a:rPr lang="en-US" dirty="0"/>
              <a:t>Catch all memory accesses programmatically</a:t>
            </a:r>
          </a:p>
          <a:p>
            <a:pPr lvl="1"/>
            <a:r>
              <a:rPr lang="en-US" dirty="0"/>
              <a:t>In fact, we need to interpret entire machine code of your program</a:t>
            </a:r>
          </a:p>
          <a:p>
            <a:pPr lvl="1"/>
            <a:r>
              <a:rPr lang="en-US" dirty="0"/>
              <a:t>This is called byte-level interpretation</a:t>
            </a:r>
          </a:p>
          <a:p>
            <a:pPr lvl="1"/>
            <a:r>
              <a:rPr lang="en-US" dirty="0"/>
              <a:t>This is how </a:t>
            </a:r>
            <a:r>
              <a:rPr lang="en-US" dirty="0" err="1"/>
              <a:t>cocoemu</a:t>
            </a:r>
            <a:r>
              <a:rPr lang="en-US" dirty="0"/>
              <a:t> actually works</a:t>
            </a:r>
          </a:p>
          <a:p>
            <a:pPr lvl="1"/>
            <a:r>
              <a:rPr lang="en-US" dirty="0"/>
              <a:t>Orders of magnitude slower than hardware interpretation</a:t>
            </a:r>
          </a:p>
          <a:p>
            <a:pPr lvl="1"/>
            <a:r>
              <a:rPr lang="en-US" dirty="0"/>
              <a:t>Can be significantly sped up by </a:t>
            </a:r>
            <a:r>
              <a:rPr lang="en-US" dirty="0" err="1"/>
              <a:t>JiT</a:t>
            </a:r>
            <a:r>
              <a:rPr lang="en-US" dirty="0"/>
              <a:t> compilation </a:t>
            </a:r>
          </a:p>
          <a:p>
            <a:pPr lvl="1"/>
            <a:r>
              <a:rPr lang="en-US" dirty="0" err="1"/>
              <a:t>JiT</a:t>
            </a:r>
            <a:r>
              <a:rPr lang="en-US" dirty="0"/>
              <a:t>  is what Java, C# and many hypervisor virtual machines actually do, </a:t>
            </a:r>
            <a:br>
              <a:rPr lang="en-US" dirty="0"/>
            </a:br>
            <a:r>
              <a:rPr lang="en-US" dirty="0"/>
              <a:t>but this is far beyond scope of our course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3485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0582EC-C0CE-054B-A91C-4B470A7EE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Catch all memory accesses in hardware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D77F04-E720-0940-A981-0F1500C42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 a hardware device (MMU for Memory Management Unit) between CPU and memory bank</a:t>
            </a:r>
          </a:p>
          <a:p>
            <a:r>
              <a:rPr lang="en-US" dirty="0" err="1"/>
              <a:t>Coccone</a:t>
            </a:r>
            <a:r>
              <a:rPr lang="en-US" dirty="0"/>
              <a:t> is using one of simplest known types of MMU, known as memory banks</a:t>
            </a:r>
          </a:p>
          <a:p>
            <a:r>
              <a:rPr lang="en-US" dirty="0" err="1"/>
              <a:t>Coccone</a:t>
            </a:r>
            <a:r>
              <a:rPr lang="en-US" dirty="0"/>
              <a:t> uses 3 previously unused bits in PS register as bank selector</a:t>
            </a:r>
          </a:p>
          <a:p>
            <a:r>
              <a:rPr lang="en-US" dirty="0"/>
              <a:t>In </a:t>
            </a:r>
            <a:r>
              <a:rPr lang="en-US" dirty="0" err="1"/>
              <a:t>tome.pdf</a:t>
            </a:r>
            <a:r>
              <a:rPr lang="en-US" dirty="0"/>
              <a:t> and in Logisim schemes it is also referenced as page </a:t>
            </a:r>
          </a:p>
          <a:p>
            <a:r>
              <a:rPr lang="en-US" dirty="0"/>
              <a:t>Bits 0-3 - CVZN flags, bit 7 - interrupt enable, bits 4-6 - selector</a:t>
            </a:r>
          </a:p>
          <a:p>
            <a:r>
              <a:rPr lang="en-US" dirty="0"/>
              <a:t>So, we can use 8 memory banks 256 bytes each</a:t>
            </a:r>
          </a:p>
          <a:p>
            <a:r>
              <a:rPr lang="en-US" dirty="0"/>
              <a:t>Actually, there are 10 banks, but more on this later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3584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251DDD-5EB9-D042-86F1-D0D7A7EC3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Coccone</a:t>
            </a:r>
            <a:r>
              <a:rPr lang="en-US" dirty="0"/>
              <a:t> memory subsystem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9A48EE6-51A5-524A-A848-D95A8DE415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0533" y="1800635"/>
            <a:ext cx="7416800" cy="413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78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88E28-3E49-C54A-AE6B-B4B70351C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banks are not equal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190674-6DDA-4C4C-B8A4-04547BF88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Banks 0-3 are reserved for OS code </a:t>
            </a:r>
            <a:br>
              <a:rPr lang="en-US" dirty="0"/>
            </a:br>
            <a:r>
              <a:rPr lang="en-US" dirty="0"/>
              <a:t>(even simplest OS won’t fit in single bank)</a:t>
            </a:r>
          </a:p>
          <a:p>
            <a:r>
              <a:rPr lang="en-US" dirty="0"/>
              <a:t>When bank 0-3 is active, CPU switches to Harvard mode </a:t>
            </a:r>
            <a:br>
              <a:rPr lang="en-US" dirty="0"/>
            </a:br>
            <a:r>
              <a:rPr lang="en-US" dirty="0"/>
              <a:t>and can use special 9</a:t>
            </a:r>
            <a:r>
              <a:rPr lang="en-US" baseline="30000" dirty="0"/>
              <a:t>th</a:t>
            </a:r>
            <a:r>
              <a:rPr lang="en-US" dirty="0"/>
              <a:t> bank of RAM for data </a:t>
            </a:r>
          </a:p>
          <a:p>
            <a:r>
              <a:rPr lang="en-US" dirty="0"/>
              <a:t>When bank 4-7 is active, CPU switches to Manchester mode and uses the same bank for code and data</a:t>
            </a:r>
          </a:p>
          <a:p>
            <a:r>
              <a:rPr lang="en-US" dirty="0"/>
              <a:t>Banks 4-7 are for [user] processes</a:t>
            </a:r>
          </a:p>
          <a:p>
            <a:r>
              <a:rPr lang="en-US" dirty="0"/>
              <a:t>Bank 10 is for memory-mapped I/O</a:t>
            </a:r>
          </a:p>
          <a:p>
            <a:r>
              <a:rPr lang="en-US" dirty="0"/>
              <a:t>This is controlled by VBR MMU register </a:t>
            </a:r>
            <a:br>
              <a:rPr lang="en-US" dirty="0"/>
            </a:br>
            <a:r>
              <a:rPr lang="en-US" dirty="0"/>
              <a:t>(byte 0xff of OS data/IO pages)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840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6256A-1281-3340-9637-DEA1C3DF7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VBR (Virtual Bank Register)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10A2D6-9092-1B4A-B31A-DA3867A8D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available in “user mode” (code banks 4-7)</a:t>
            </a:r>
          </a:p>
          <a:p>
            <a:r>
              <a:rPr lang="en-US" dirty="0"/>
              <a:t>Can select one of </a:t>
            </a:r>
          </a:p>
          <a:p>
            <a:pPr lvl="1"/>
            <a:r>
              <a:rPr lang="en-US" dirty="0"/>
              <a:t>user mode banks, </a:t>
            </a:r>
          </a:p>
          <a:p>
            <a:pPr lvl="1"/>
            <a:r>
              <a:rPr lang="en-US" dirty="0"/>
              <a:t>OS data bank </a:t>
            </a:r>
          </a:p>
          <a:p>
            <a:pPr lvl="1"/>
            <a:r>
              <a:rPr lang="en-US" dirty="0"/>
              <a:t>I/O page </a:t>
            </a:r>
          </a:p>
          <a:p>
            <a:pPr marL="0" indent="0">
              <a:buNone/>
            </a:pPr>
            <a:r>
              <a:rPr lang="en-US" dirty="0"/>
              <a:t>for data access in “system mode” (code banks 0-3)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FA3A61-1483-8240-8A5D-9840300B9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4457700"/>
            <a:ext cx="7236898" cy="171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9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651</Words>
  <Application>Microsoft Macintosh PowerPoint</Application>
  <PresentationFormat>Широкоэкранный</PresentationFormat>
  <Paragraphs>99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Lecture 13  Harvard architecture Coccone OS demonstrator</vt:lpstr>
      <vt:lpstr>Harvard version of CdM-8</vt:lpstr>
      <vt:lpstr>Coccone: most advanced version of CdM-8</vt:lpstr>
      <vt:lpstr>Processes (tasks)</vt:lpstr>
      <vt:lpstr>What we need to protect memory</vt:lpstr>
      <vt:lpstr>Catch all memory accesses in hardware</vt:lpstr>
      <vt:lpstr>Coccone memory subsystem</vt:lpstr>
      <vt:lpstr>Memory banks are not equal</vt:lpstr>
      <vt:lpstr>VBR (Virtual Bank Register)</vt:lpstr>
      <vt:lpstr>How to copy data from OS to user bank?</vt:lpstr>
      <vt:lpstr>But how to actually switch banks?</vt:lpstr>
      <vt:lpstr>And how actually change bits 4-6 of PS?</vt:lpstr>
      <vt:lpstr>But how interrupts work in multibank system?</vt:lpstr>
      <vt:lpstr>More on osix and rti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13  Harvard architecture Coccone OS demonstrator</dc:title>
  <dc:creator>Dmitry Irtegov</dc:creator>
  <cp:lastModifiedBy>Dmitry Irtegov</cp:lastModifiedBy>
  <cp:revision>11</cp:revision>
  <dcterms:created xsi:type="dcterms:W3CDTF">2018-11-06T17:51:21Z</dcterms:created>
  <dcterms:modified xsi:type="dcterms:W3CDTF">2018-11-06T20:00:32Z</dcterms:modified>
</cp:coreProperties>
</file>